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TT Firs Neue Bold" charset="1" panose="02000803030000020004"/>
      <p:regular r:id="rId13"/>
    </p:embeddedFont>
    <p:embeddedFont>
      <p:font typeface="TT Firs Neue Italics" charset="1" panose="02000503030000090004"/>
      <p:regular r:id="rId14"/>
    </p:embeddedFont>
    <p:embeddedFont>
      <p:font typeface="TT Firs Neue" charset="1" panose="020005030300000200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C7D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78491" y="2543617"/>
            <a:ext cx="11366851" cy="8229600"/>
          </a:xfrm>
          <a:custGeom>
            <a:avLst/>
            <a:gdLst/>
            <a:ahLst/>
            <a:cxnLst/>
            <a:rect r="r" b="b" t="t" l="l"/>
            <a:pathLst>
              <a:path h="8229600" w="11366851">
                <a:moveTo>
                  <a:pt x="0" y="0"/>
                </a:moveTo>
                <a:lnTo>
                  <a:pt x="11366851" y="0"/>
                </a:lnTo>
                <a:lnTo>
                  <a:pt x="113668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03670" y="0"/>
            <a:ext cx="4784330" cy="4682663"/>
          </a:xfrm>
          <a:custGeom>
            <a:avLst/>
            <a:gdLst/>
            <a:ahLst/>
            <a:cxnLst/>
            <a:rect r="r" b="b" t="t" l="l"/>
            <a:pathLst>
              <a:path h="4682663" w="4784330">
                <a:moveTo>
                  <a:pt x="0" y="0"/>
                </a:moveTo>
                <a:lnTo>
                  <a:pt x="4784330" y="0"/>
                </a:lnTo>
                <a:lnTo>
                  <a:pt x="4784330" y="4682663"/>
                </a:lnTo>
                <a:lnTo>
                  <a:pt x="0" y="46826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910749"/>
            <a:ext cx="10129309" cy="3376251"/>
          </a:xfrm>
          <a:custGeom>
            <a:avLst/>
            <a:gdLst/>
            <a:ahLst/>
            <a:cxnLst/>
            <a:rect r="r" b="b" t="t" l="l"/>
            <a:pathLst>
              <a:path h="3376251" w="10129309">
                <a:moveTo>
                  <a:pt x="0" y="0"/>
                </a:moveTo>
                <a:lnTo>
                  <a:pt x="10129309" y="0"/>
                </a:lnTo>
                <a:lnTo>
                  <a:pt x="10129309" y="3376251"/>
                </a:lnTo>
                <a:lnTo>
                  <a:pt x="0" y="3376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5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028700"/>
            <a:ext cx="18288000" cy="6000698"/>
          </a:xfrm>
          <a:custGeom>
            <a:avLst/>
            <a:gdLst/>
            <a:ahLst/>
            <a:cxnLst/>
            <a:rect r="r" b="b" t="t" l="l"/>
            <a:pathLst>
              <a:path h="6000698" w="18288000">
                <a:moveTo>
                  <a:pt x="0" y="0"/>
                </a:moveTo>
                <a:lnTo>
                  <a:pt x="18288000" y="0"/>
                </a:lnTo>
                <a:lnTo>
                  <a:pt x="18288000" y="6000698"/>
                </a:lnTo>
                <a:lnTo>
                  <a:pt x="0" y="6000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1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84546" y="1226428"/>
            <a:ext cx="2638956" cy="436712"/>
            <a:chOff x="0" y="0"/>
            <a:chExt cx="695034" cy="1150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5034" cy="115019"/>
            </a:xfrm>
            <a:custGeom>
              <a:avLst/>
              <a:gdLst/>
              <a:ahLst/>
              <a:cxnLst/>
              <a:rect r="r" b="b" t="t" l="l"/>
              <a:pathLst>
                <a:path h="115019" w="695034">
                  <a:moveTo>
                    <a:pt x="0" y="0"/>
                  </a:moveTo>
                  <a:lnTo>
                    <a:pt x="695034" y="0"/>
                  </a:lnTo>
                  <a:lnTo>
                    <a:pt x="695034" y="115019"/>
                  </a:lnTo>
                  <a:lnTo>
                    <a:pt x="0" y="115019"/>
                  </a:lnTo>
                  <a:close/>
                </a:path>
              </a:pathLst>
            </a:custGeom>
            <a:solidFill>
              <a:srgbClr val="202B3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695034" cy="210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1370" y="0"/>
            <a:ext cx="1073176" cy="1073176"/>
          </a:xfrm>
          <a:custGeom>
            <a:avLst/>
            <a:gdLst/>
            <a:ahLst/>
            <a:cxnLst/>
            <a:rect r="r" b="b" t="t" l="l"/>
            <a:pathLst>
              <a:path h="1073176" w="1073176">
                <a:moveTo>
                  <a:pt x="0" y="0"/>
                </a:moveTo>
                <a:lnTo>
                  <a:pt x="1073176" y="0"/>
                </a:lnTo>
                <a:lnTo>
                  <a:pt x="1073176" y="1073176"/>
                </a:lnTo>
                <a:lnTo>
                  <a:pt x="0" y="10731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99710" y="3756948"/>
            <a:ext cx="15114164" cy="204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45"/>
              </a:lnSpc>
            </a:pPr>
            <a:r>
              <a:rPr lang="en-US" b="true" sz="14665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FLORACAST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59828" y="7421521"/>
            <a:ext cx="7676833" cy="237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7"/>
              </a:lnSpc>
            </a:pPr>
            <a:r>
              <a:rPr lang="en-US" sz="4299" b="true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Team：Wiedergabegerät</a:t>
            </a:r>
          </a:p>
          <a:p>
            <a:pPr algn="ctr">
              <a:lnSpc>
                <a:spcPts val="4639"/>
              </a:lnSpc>
            </a:pPr>
          </a:p>
          <a:p>
            <a:pPr algn="just">
              <a:lnSpc>
                <a:spcPts val="4639"/>
              </a:lnSpc>
            </a:pPr>
            <a:r>
              <a:rPr lang="en-US" sz="3999" b="true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Tim Bolewski      Peijie Wang</a:t>
            </a:r>
          </a:p>
          <a:p>
            <a:pPr algn="just" marL="0" indent="0" lvl="0">
              <a:lnSpc>
                <a:spcPts val="4639"/>
              </a:lnSpc>
            </a:pPr>
            <a:r>
              <a:rPr lang="en-US" b="true" sz="39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Kefei Tian        Haoyang Zhou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74471" y="-552450"/>
            <a:ext cx="8035708" cy="11372850"/>
            <a:chOff x="0" y="0"/>
            <a:chExt cx="2434551" cy="3445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4551" cy="3445593"/>
            </a:xfrm>
            <a:custGeom>
              <a:avLst/>
              <a:gdLst/>
              <a:ahLst/>
              <a:cxnLst/>
              <a:rect r="r" b="b" t="t" l="l"/>
              <a:pathLst>
                <a:path h="3445593" w="2434551">
                  <a:moveTo>
                    <a:pt x="0" y="0"/>
                  </a:moveTo>
                  <a:lnTo>
                    <a:pt x="2434551" y="0"/>
                  </a:lnTo>
                  <a:lnTo>
                    <a:pt x="2434551" y="3445593"/>
                  </a:lnTo>
                  <a:lnTo>
                    <a:pt x="0" y="344559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434551" cy="3464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700000">
            <a:off x="4042835" y="1521575"/>
            <a:ext cx="12838964" cy="9295410"/>
          </a:xfrm>
          <a:custGeom>
            <a:avLst/>
            <a:gdLst/>
            <a:ahLst/>
            <a:cxnLst/>
            <a:rect r="r" b="b" t="t" l="l"/>
            <a:pathLst>
              <a:path h="9295410" w="12838964">
                <a:moveTo>
                  <a:pt x="0" y="0"/>
                </a:moveTo>
                <a:lnTo>
                  <a:pt x="12838964" y="0"/>
                </a:lnTo>
                <a:lnTo>
                  <a:pt x="12838964" y="9295410"/>
                </a:lnTo>
                <a:lnTo>
                  <a:pt x="0" y="9295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210113"/>
            <a:ext cx="8245964" cy="4471076"/>
          </a:xfrm>
          <a:custGeom>
            <a:avLst/>
            <a:gdLst/>
            <a:ahLst/>
            <a:cxnLst/>
            <a:rect r="r" b="b" t="t" l="l"/>
            <a:pathLst>
              <a:path h="4471076" w="8245964">
                <a:moveTo>
                  <a:pt x="0" y="0"/>
                </a:moveTo>
                <a:lnTo>
                  <a:pt x="8245964" y="0"/>
                </a:lnTo>
                <a:lnTo>
                  <a:pt x="8245964" y="4471076"/>
                </a:lnTo>
                <a:lnTo>
                  <a:pt x="0" y="4471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34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21816" y="5618704"/>
            <a:ext cx="7768147" cy="3973139"/>
          </a:xfrm>
          <a:custGeom>
            <a:avLst/>
            <a:gdLst/>
            <a:ahLst/>
            <a:cxnLst/>
            <a:rect r="r" b="b" t="t" l="l"/>
            <a:pathLst>
              <a:path h="3973139" w="7768147">
                <a:moveTo>
                  <a:pt x="0" y="0"/>
                </a:moveTo>
                <a:lnTo>
                  <a:pt x="7768148" y="0"/>
                </a:lnTo>
                <a:lnTo>
                  <a:pt x="7768148" y="3973139"/>
                </a:lnTo>
                <a:lnTo>
                  <a:pt x="0" y="3973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369" t="-6117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3331" y="2771035"/>
            <a:ext cx="6711129" cy="3355564"/>
          </a:xfrm>
          <a:custGeom>
            <a:avLst/>
            <a:gdLst/>
            <a:ahLst/>
            <a:cxnLst/>
            <a:rect r="r" b="b" t="t" l="l"/>
            <a:pathLst>
              <a:path h="3355564" w="6711129">
                <a:moveTo>
                  <a:pt x="0" y="0"/>
                </a:moveTo>
                <a:lnTo>
                  <a:pt x="6711129" y="0"/>
                </a:lnTo>
                <a:lnTo>
                  <a:pt x="6711129" y="3355564"/>
                </a:lnTo>
                <a:lnTo>
                  <a:pt x="0" y="3355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3331" y="6412537"/>
            <a:ext cx="7412371" cy="3604588"/>
          </a:xfrm>
          <a:custGeom>
            <a:avLst/>
            <a:gdLst/>
            <a:ahLst/>
            <a:cxnLst/>
            <a:rect r="r" b="b" t="t" l="l"/>
            <a:pathLst>
              <a:path h="3604588" w="7412371">
                <a:moveTo>
                  <a:pt x="0" y="0"/>
                </a:moveTo>
                <a:lnTo>
                  <a:pt x="7412371" y="0"/>
                </a:lnTo>
                <a:lnTo>
                  <a:pt x="7412371" y="3604588"/>
                </a:lnTo>
                <a:lnTo>
                  <a:pt x="0" y="3604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986" t="0" r="-154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7283" y="335923"/>
            <a:ext cx="6103962" cy="1499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99"/>
              </a:lnSpc>
              <a:spcBef>
                <a:spcPct val="0"/>
              </a:spcBef>
            </a:pPr>
            <a:r>
              <a:rPr lang="en-US" b="true" sz="5799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Selection of satellite maps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31195" y="9410868"/>
            <a:ext cx="1611361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200"/>
              </a:lnSpc>
              <a:spcBef>
                <a:spcPct val="0"/>
              </a:spcBef>
            </a:pPr>
            <a:r>
              <a:rPr lang="en-US" sz="4500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precipitation vs. wind-stream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7283" y="2026196"/>
            <a:ext cx="9165199" cy="744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99"/>
              </a:lnSpc>
              <a:spcBef>
                <a:spcPct val="0"/>
              </a:spcBef>
            </a:pPr>
            <a:r>
              <a:rPr lang="en-US" sz="56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Dual-Map Comparison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2587" y="9250987"/>
            <a:ext cx="8470633" cy="108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256"/>
              </a:lnSpc>
            </a:pPr>
            <a:r>
              <a:rPr lang="en-US" sz="4433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primary wave height direction vs. primary wave period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68119" y="5645405"/>
            <a:ext cx="6938822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200"/>
              </a:lnSpc>
              <a:spcBef>
                <a:spcPct val="0"/>
              </a:spcBef>
            </a:pPr>
            <a:r>
              <a:rPr lang="en-US" sz="4500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gust vs. air temperature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91553" y="4278690"/>
            <a:ext cx="8498410" cy="124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49"/>
              </a:lnSpc>
              <a:spcBef>
                <a:spcPct val="0"/>
              </a:spcBef>
            </a:pPr>
            <a:r>
              <a:rPr lang="en-US" sz="2093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You can choose from 22 different layers including satellite images, temperature maps, NDVI maps, etc. to observe or compare any location in the world.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9277" y="991590"/>
            <a:ext cx="15449445" cy="8303820"/>
            <a:chOff x="0" y="0"/>
            <a:chExt cx="4068990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8990" cy="2187014"/>
            </a:xfrm>
            <a:custGeom>
              <a:avLst/>
              <a:gdLst/>
              <a:ahLst/>
              <a:cxnLst/>
              <a:rect r="r" b="b" t="t" l="l"/>
              <a:pathLst>
                <a:path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24570" y="494070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2" y="0"/>
                </a:lnTo>
                <a:lnTo>
                  <a:pt x="4987102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59502" y="6168794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8"/>
                </a:lnTo>
                <a:lnTo>
                  <a:pt x="0" y="7062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4111" y="389622"/>
            <a:ext cx="4975725" cy="4753878"/>
          </a:xfrm>
          <a:custGeom>
            <a:avLst/>
            <a:gdLst/>
            <a:ahLst/>
            <a:cxnLst/>
            <a:rect r="r" b="b" t="t" l="l"/>
            <a:pathLst>
              <a:path h="4753878" w="4975725">
                <a:moveTo>
                  <a:pt x="0" y="0"/>
                </a:moveTo>
                <a:lnTo>
                  <a:pt x="4975725" y="0"/>
                </a:lnTo>
                <a:lnTo>
                  <a:pt x="4975725" y="4753878"/>
                </a:lnTo>
                <a:lnTo>
                  <a:pt x="0" y="4753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42549" y="1831041"/>
            <a:ext cx="5669222" cy="5464721"/>
          </a:xfrm>
          <a:custGeom>
            <a:avLst/>
            <a:gdLst/>
            <a:ahLst/>
            <a:cxnLst/>
            <a:rect r="r" b="b" t="t" l="l"/>
            <a:pathLst>
              <a:path h="5464721" w="5669222">
                <a:moveTo>
                  <a:pt x="0" y="0"/>
                </a:moveTo>
                <a:lnTo>
                  <a:pt x="5669222" y="0"/>
                </a:lnTo>
                <a:lnTo>
                  <a:pt x="5669222" y="5464720"/>
                </a:lnTo>
                <a:lnTo>
                  <a:pt x="0" y="5464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91797" y="3930042"/>
            <a:ext cx="4696203" cy="6356958"/>
          </a:xfrm>
          <a:custGeom>
            <a:avLst/>
            <a:gdLst/>
            <a:ahLst/>
            <a:cxnLst/>
            <a:rect r="r" b="b" t="t" l="l"/>
            <a:pathLst>
              <a:path h="6356958" w="4696203">
                <a:moveTo>
                  <a:pt x="0" y="0"/>
                </a:moveTo>
                <a:lnTo>
                  <a:pt x="4696203" y="0"/>
                </a:lnTo>
                <a:lnTo>
                  <a:pt x="469620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74805" y="4117282"/>
            <a:ext cx="4153957" cy="3089506"/>
          </a:xfrm>
          <a:custGeom>
            <a:avLst/>
            <a:gdLst/>
            <a:ahLst/>
            <a:cxnLst/>
            <a:rect r="r" b="b" t="t" l="l"/>
            <a:pathLst>
              <a:path h="3089506" w="4153957">
                <a:moveTo>
                  <a:pt x="0" y="0"/>
                </a:moveTo>
                <a:lnTo>
                  <a:pt x="4153958" y="0"/>
                </a:lnTo>
                <a:lnTo>
                  <a:pt x="4153958" y="3089506"/>
                </a:lnTo>
                <a:lnTo>
                  <a:pt x="0" y="30895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659425" y="217845"/>
            <a:ext cx="9338675" cy="326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20"/>
              </a:lnSpc>
            </a:pPr>
            <a:r>
              <a:rPr lang="en-US" sz="7200" b="true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Flowers exploration</a:t>
            </a:r>
          </a:p>
          <a:p>
            <a:pPr algn="l" marL="0" indent="0" lvl="1">
              <a:lnSpc>
                <a:spcPts val="7200"/>
              </a:lnSpc>
              <a:spcBef>
                <a:spcPct val="0"/>
              </a:spcBef>
            </a:pPr>
            <a:r>
              <a:rPr lang="en-US" sz="4500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 Detailed information collected from https://www.inaturalist.org/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99204" y="7918733"/>
            <a:ext cx="8731298" cy="178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7200"/>
              </a:lnSpc>
              <a:buFont typeface="Arial"/>
              <a:buChar char="•"/>
            </a:pPr>
            <a:r>
              <a:rPr lang="en-US" b="true" sz="450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Date range</a:t>
            </a:r>
          </a:p>
          <a:p>
            <a:pPr algn="l" marL="971550" indent="-485775" lvl="1">
              <a:lnSpc>
                <a:spcPts val="7200"/>
              </a:lnSpc>
              <a:buFont typeface="Arial"/>
              <a:buChar char="•"/>
            </a:pPr>
            <a:r>
              <a:rPr lang="en-US" b="true" sz="450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the flowers’ locations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4503" y="7331524"/>
            <a:ext cx="5204701" cy="270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400"/>
              </a:lnSpc>
              <a:spcBef>
                <a:spcPct val="0"/>
              </a:spcBef>
            </a:pPr>
            <a:r>
              <a:rPr lang="en-US" sz="3375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You can observe photos of local real flowers and choose the observation time at will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003351" y="4693168"/>
            <a:ext cx="8064103" cy="8510926"/>
          </a:xfrm>
          <a:custGeom>
            <a:avLst/>
            <a:gdLst/>
            <a:ahLst/>
            <a:cxnLst/>
            <a:rect r="r" b="b" t="t" l="l"/>
            <a:pathLst>
              <a:path h="8510926" w="8064103">
                <a:moveTo>
                  <a:pt x="0" y="0"/>
                </a:moveTo>
                <a:lnTo>
                  <a:pt x="8064102" y="0"/>
                </a:lnTo>
                <a:lnTo>
                  <a:pt x="8064102" y="8510926"/>
                </a:lnTo>
                <a:lnTo>
                  <a:pt x="0" y="851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00000">
            <a:off x="13227249" y="-3098282"/>
            <a:ext cx="8064103" cy="8510926"/>
          </a:xfrm>
          <a:custGeom>
            <a:avLst/>
            <a:gdLst/>
            <a:ahLst/>
            <a:cxnLst/>
            <a:rect r="r" b="b" t="t" l="l"/>
            <a:pathLst>
              <a:path h="8510926" w="8064103">
                <a:moveTo>
                  <a:pt x="0" y="0"/>
                </a:moveTo>
                <a:lnTo>
                  <a:pt x="8064102" y="0"/>
                </a:lnTo>
                <a:lnTo>
                  <a:pt x="8064102" y="8510926"/>
                </a:lnTo>
                <a:lnTo>
                  <a:pt x="0" y="851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19277" y="991590"/>
            <a:ext cx="15449445" cy="8303820"/>
            <a:chOff x="0" y="0"/>
            <a:chExt cx="4068990" cy="21870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8990" cy="2187014"/>
            </a:xfrm>
            <a:custGeom>
              <a:avLst/>
              <a:gdLst/>
              <a:ahLst/>
              <a:cxnLst/>
              <a:rect r="r" b="b" t="t" l="l"/>
              <a:pathLst>
                <a:path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33350"/>
              <a:ext cx="4068990" cy="2053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7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705821"/>
            <a:ext cx="4933505" cy="7290666"/>
          </a:xfrm>
          <a:custGeom>
            <a:avLst/>
            <a:gdLst/>
            <a:ahLst/>
            <a:cxnLst/>
            <a:rect r="r" b="b" t="t" l="l"/>
            <a:pathLst>
              <a:path h="7290666" w="4933505">
                <a:moveTo>
                  <a:pt x="0" y="0"/>
                </a:moveTo>
                <a:lnTo>
                  <a:pt x="4933505" y="0"/>
                </a:lnTo>
                <a:lnTo>
                  <a:pt x="4933505" y="7290667"/>
                </a:lnTo>
                <a:lnTo>
                  <a:pt x="0" y="7290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4104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07682" y="5903526"/>
            <a:ext cx="5351618" cy="3753316"/>
          </a:xfrm>
          <a:custGeom>
            <a:avLst/>
            <a:gdLst/>
            <a:ahLst/>
            <a:cxnLst/>
            <a:rect r="r" b="b" t="t" l="l"/>
            <a:pathLst>
              <a:path h="3753316" w="5351618">
                <a:moveTo>
                  <a:pt x="0" y="0"/>
                </a:moveTo>
                <a:lnTo>
                  <a:pt x="5351618" y="0"/>
                </a:lnTo>
                <a:lnTo>
                  <a:pt x="5351618" y="3753315"/>
                </a:lnTo>
                <a:lnTo>
                  <a:pt x="0" y="3753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21285" y="5903526"/>
            <a:ext cx="4094165" cy="3940197"/>
          </a:xfrm>
          <a:custGeom>
            <a:avLst/>
            <a:gdLst/>
            <a:ahLst/>
            <a:cxnLst/>
            <a:rect r="r" b="b" t="t" l="l"/>
            <a:pathLst>
              <a:path h="3940197" w="4094165">
                <a:moveTo>
                  <a:pt x="0" y="0"/>
                </a:moveTo>
                <a:lnTo>
                  <a:pt x="4094165" y="0"/>
                </a:lnTo>
                <a:lnTo>
                  <a:pt x="4094165" y="3940196"/>
                </a:lnTo>
                <a:lnTo>
                  <a:pt x="0" y="39401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28185" y="1322880"/>
            <a:ext cx="4154684" cy="4154684"/>
          </a:xfrm>
          <a:custGeom>
            <a:avLst/>
            <a:gdLst/>
            <a:ahLst/>
            <a:cxnLst/>
            <a:rect r="r" b="b" t="t" l="l"/>
            <a:pathLst>
              <a:path h="4154684" w="4154684">
                <a:moveTo>
                  <a:pt x="0" y="0"/>
                </a:moveTo>
                <a:lnTo>
                  <a:pt x="4154685" y="0"/>
                </a:lnTo>
                <a:lnTo>
                  <a:pt x="4154685" y="4154684"/>
                </a:lnTo>
                <a:lnTo>
                  <a:pt x="0" y="41546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21285" y="1705821"/>
            <a:ext cx="4081466" cy="3771743"/>
          </a:xfrm>
          <a:custGeom>
            <a:avLst/>
            <a:gdLst/>
            <a:ahLst/>
            <a:cxnLst/>
            <a:rect r="r" b="b" t="t" l="l"/>
            <a:pathLst>
              <a:path h="3771743" w="4081466">
                <a:moveTo>
                  <a:pt x="0" y="0"/>
                </a:moveTo>
                <a:lnTo>
                  <a:pt x="4081466" y="0"/>
                </a:lnTo>
                <a:lnTo>
                  <a:pt x="4081466" y="3771743"/>
                </a:lnTo>
                <a:lnTo>
                  <a:pt x="0" y="37717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1149878" y="741891"/>
            <a:ext cx="11650887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Veg</a:t>
            </a:r>
            <a:r>
              <a:rPr lang="en-US" b="true" sz="7200" strike="noStrike" u="none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etation Index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891713"/>
            <a:ext cx="2740164" cy="524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403"/>
              </a:lnSpc>
              <a:spcBef>
                <a:spcPct val="0"/>
              </a:spcBef>
            </a:pPr>
            <a:r>
              <a:rPr lang="en-US" sz="2752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Nearby species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21285" y="5379342"/>
            <a:ext cx="5375267" cy="524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403"/>
              </a:lnSpc>
              <a:spcBef>
                <a:spcPct val="0"/>
              </a:spcBef>
            </a:pPr>
            <a:r>
              <a:rPr lang="en-US" sz="2752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Rainfall · Aridity · “Superbloom”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21285" y="9738947"/>
            <a:ext cx="2740164" cy="524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403"/>
              </a:lnSpc>
              <a:spcBef>
                <a:spcPct val="0"/>
              </a:spcBef>
            </a:pPr>
            <a:r>
              <a:rPr lang="en-US" sz="2752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Invasives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28185" y="5372789"/>
            <a:ext cx="4327983" cy="524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403"/>
              </a:lnSpc>
              <a:spcBef>
                <a:spcPct val="0"/>
              </a:spcBef>
            </a:pPr>
            <a:r>
              <a:rPr lang="en-US" sz="2752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Pollinator dynamics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07682" y="9561591"/>
            <a:ext cx="2115171" cy="524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403"/>
              </a:lnSpc>
              <a:spcBef>
                <a:spcPct val="0"/>
              </a:spcBef>
            </a:pPr>
            <a:r>
              <a:rPr lang="en-US" sz="2752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NDVI/EVI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003351" y="4693168"/>
            <a:ext cx="8064103" cy="8510926"/>
          </a:xfrm>
          <a:custGeom>
            <a:avLst/>
            <a:gdLst/>
            <a:ahLst/>
            <a:cxnLst/>
            <a:rect r="r" b="b" t="t" l="l"/>
            <a:pathLst>
              <a:path h="8510926" w="8064103">
                <a:moveTo>
                  <a:pt x="0" y="0"/>
                </a:moveTo>
                <a:lnTo>
                  <a:pt x="8064102" y="0"/>
                </a:lnTo>
                <a:lnTo>
                  <a:pt x="8064102" y="8510926"/>
                </a:lnTo>
                <a:lnTo>
                  <a:pt x="0" y="851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00000">
            <a:off x="13227249" y="-3098282"/>
            <a:ext cx="8064103" cy="8510926"/>
          </a:xfrm>
          <a:custGeom>
            <a:avLst/>
            <a:gdLst/>
            <a:ahLst/>
            <a:cxnLst/>
            <a:rect r="r" b="b" t="t" l="l"/>
            <a:pathLst>
              <a:path h="8510926" w="8064103">
                <a:moveTo>
                  <a:pt x="0" y="0"/>
                </a:moveTo>
                <a:lnTo>
                  <a:pt x="8064102" y="0"/>
                </a:lnTo>
                <a:lnTo>
                  <a:pt x="8064102" y="8510926"/>
                </a:lnTo>
                <a:lnTo>
                  <a:pt x="0" y="851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19277" y="991590"/>
            <a:ext cx="15449445" cy="8303820"/>
            <a:chOff x="0" y="0"/>
            <a:chExt cx="4068990" cy="21870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8990" cy="2187014"/>
            </a:xfrm>
            <a:custGeom>
              <a:avLst/>
              <a:gdLst/>
              <a:ahLst/>
              <a:cxnLst/>
              <a:rect r="r" b="b" t="t" l="l"/>
              <a:pathLst>
                <a:path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33350"/>
              <a:ext cx="4068990" cy="2053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7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237660" y="3088474"/>
            <a:ext cx="13191351" cy="6002065"/>
          </a:xfrm>
          <a:custGeom>
            <a:avLst/>
            <a:gdLst/>
            <a:ahLst/>
            <a:cxnLst/>
            <a:rect r="r" b="b" t="t" l="l"/>
            <a:pathLst>
              <a:path h="6002065" w="13191351">
                <a:moveTo>
                  <a:pt x="0" y="0"/>
                </a:moveTo>
                <a:lnTo>
                  <a:pt x="13191351" y="0"/>
                </a:lnTo>
                <a:lnTo>
                  <a:pt x="13191351" y="6002065"/>
                </a:lnTo>
                <a:lnTo>
                  <a:pt x="0" y="6002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394744" y="284691"/>
            <a:ext cx="11650887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Veg</a:t>
            </a:r>
            <a:r>
              <a:rPr lang="en-US" b="true" sz="7200" strike="noStrike" u="none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etation Index (NDVI/EVI)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05387" y="2221699"/>
            <a:ext cx="12277226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4500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visualization--NASA GIBS(WMS)  overlay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744537"/>
            <a:ext cx="6868517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NDVI: </a:t>
            </a:r>
            <a:r>
              <a:rPr lang="en-US" sz="24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Normalized Difference Vegetation Index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1122363"/>
            <a:ext cx="4765477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EVI: Enh</a:t>
            </a:r>
            <a:r>
              <a:rPr lang="en-US" sz="24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anced Vegetation Index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69274" y="1500188"/>
            <a:ext cx="8059738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NDVI/EVI: presents the state and vitality of vegetation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856" y="8909564"/>
            <a:ext cx="10155287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4500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settings: VIIRS SNPP NDVI 8Days</a:t>
            </a:r>
          </a:p>
          <a:p>
            <a:pPr algn="ctr">
              <a:lnSpc>
                <a:spcPts val="2250"/>
              </a:lnSpc>
            </a:pPr>
            <a:r>
              <a:rPr lang="en-US" sz="4500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           </a:t>
            </a:r>
            <a:r>
              <a:rPr lang="en-US" sz="4500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VIIRS SNPP EVI8Days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003351" y="4693168"/>
            <a:ext cx="8064103" cy="8510926"/>
          </a:xfrm>
          <a:custGeom>
            <a:avLst/>
            <a:gdLst/>
            <a:ahLst/>
            <a:cxnLst/>
            <a:rect r="r" b="b" t="t" l="l"/>
            <a:pathLst>
              <a:path h="8510926" w="8064103">
                <a:moveTo>
                  <a:pt x="0" y="0"/>
                </a:moveTo>
                <a:lnTo>
                  <a:pt x="8064102" y="0"/>
                </a:lnTo>
                <a:lnTo>
                  <a:pt x="8064102" y="8510926"/>
                </a:lnTo>
                <a:lnTo>
                  <a:pt x="0" y="851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00000">
            <a:off x="13227249" y="-3098282"/>
            <a:ext cx="8064103" cy="8510926"/>
          </a:xfrm>
          <a:custGeom>
            <a:avLst/>
            <a:gdLst/>
            <a:ahLst/>
            <a:cxnLst/>
            <a:rect r="r" b="b" t="t" l="l"/>
            <a:pathLst>
              <a:path h="8510926" w="8064103">
                <a:moveTo>
                  <a:pt x="0" y="0"/>
                </a:moveTo>
                <a:lnTo>
                  <a:pt x="8064102" y="0"/>
                </a:lnTo>
                <a:lnTo>
                  <a:pt x="8064102" y="8510926"/>
                </a:lnTo>
                <a:lnTo>
                  <a:pt x="0" y="851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19277" y="991590"/>
            <a:ext cx="15449445" cy="8303820"/>
            <a:chOff x="0" y="0"/>
            <a:chExt cx="4068990" cy="21870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8990" cy="2187014"/>
            </a:xfrm>
            <a:custGeom>
              <a:avLst/>
              <a:gdLst/>
              <a:ahLst/>
              <a:cxnLst/>
              <a:rect r="r" b="b" t="t" l="l"/>
              <a:pathLst>
                <a:path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33350"/>
              <a:ext cx="4068990" cy="2053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7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86065" y="2544021"/>
            <a:ext cx="10813078" cy="5495797"/>
          </a:xfrm>
          <a:custGeom>
            <a:avLst/>
            <a:gdLst/>
            <a:ahLst/>
            <a:cxnLst/>
            <a:rect r="r" b="b" t="t" l="l"/>
            <a:pathLst>
              <a:path h="5495797" w="10813078">
                <a:moveTo>
                  <a:pt x="0" y="0"/>
                </a:moveTo>
                <a:lnTo>
                  <a:pt x="10813077" y="0"/>
                </a:lnTo>
                <a:lnTo>
                  <a:pt x="10813077" y="5495798"/>
                </a:lnTo>
                <a:lnTo>
                  <a:pt x="0" y="5495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484" t="-27535" r="0" b="-2821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92705" y="1641262"/>
            <a:ext cx="5712276" cy="7307369"/>
          </a:xfrm>
          <a:custGeom>
            <a:avLst/>
            <a:gdLst/>
            <a:ahLst/>
            <a:cxnLst/>
            <a:rect r="r" b="b" t="t" l="l"/>
            <a:pathLst>
              <a:path h="7307369" w="5712276">
                <a:moveTo>
                  <a:pt x="0" y="0"/>
                </a:moveTo>
                <a:lnTo>
                  <a:pt x="5712276" y="0"/>
                </a:lnTo>
                <a:lnTo>
                  <a:pt x="5712276" y="7307369"/>
                </a:lnTo>
                <a:lnTo>
                  <a:pt x="0" y="7307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637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673051" y="534035"/>
            <a:ext cx="8583690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Phenology &amp; Prediction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8282" y="8077919"/>
            <a:ext cx="4372074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GDD : Growing Degree Days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79319" y="9100483"/>
            <a:ext cx="9916032" cy="98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4500" i="true">
                <a:solidFill>
                  <a:srgbClr val="4385F5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enables </a:t>
            </a:r>
            <a:r>
              <a:rPr lang="en-US" sz="4500" i="true">
                <a:solidFill>
                  <a:srgbClr val="4385F5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applications in agriculture, tourism, and horticulture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92604" y="8077919"/>
            <a:ext cx="5579269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different flowers and predicted dates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71872" y="949359"/>
            <a:ext cx="6123479" cy="48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2"/>
              </a:lnSpc>
              <a:spcBef>
                <a:spcPct val="0"/>
              </a:spcBef>
            </a:pPr>
            <a:r>
              <a:rPr lang="en-US" b="true" sz="3602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Weather detection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90431" y="7748481"/>
            <a:ext cx="211455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Query date: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03.Oct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5839" y="8579569"/>
            <a:ext cx="5598100" cy="1509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22"/>
              </a:lnSpc>
              <a:spcBef>
                <a:spcPct val="0"/>
              </a:spcBef>
            </a:pPr>
            <a:r>
              <a:rPr lang="en-US" sz="2514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Automatically calculate local flowering time and flowering period through Base Temp and GDD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003351" y="4693168"/>
            <a:ext cx="8064103" cy="8510926"/>
          </a:xfrm>
          <a:custGeom>
            <a:avLst/>
            <a:gdLst/>
            <a:ahLst/>
            <a:cxnLst/>
            <a:rect r="r" b="b" t="t" l="l"/>
            <a:pathLst>
              <a:path h="8510926" w="8064103">
                <a:moveTo>
                  <a:pt x="0" y="0"/>
                </a:moveTo>
                <a:lnTo>
                  <a:pt x="8064102" y="0"/>
                </a:lnTo>
                <a:lnTo>
                  <a:pt x="8064102" y="8510926"/>
                </a:lnTo>
                <a:lnTo>
                  <a:pt x="0" y="851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00000">
            <a:off x="13227249" y="-3098282"/>
            <a:ext cx="8064103" cy="8510926"/>
          </a:xfrm>
          <a:custGeom>
            <a:avLst/>
            <a:gdLst/>
            <a:ahLst/>
            <a:cxnLst/>
            <a:rect r="r" b="b" t="t" l="l"/>
            <a:pathLst>
              <a:path h="8510926" w="8064103">
                <a:moveTo>
                  <a:pt x="0" y="0"/>
                </a:moveTo>
                <a:lnTo>
                  <a:pt x="8064102" y="0"/>
                </a:lnTo>
                <a:lnTo>
                  <a:pt x="8064102" y="8510926"/>
                </a:lnTo>
                <a:lnTo>
                  <a:pt x="0" y="851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19277" y="991590"/>
            <a:ext cx="15449445" cy="8303820"/>
            <a:chOff x="0" y="0"/>
            <a:chExt cx="4068990" cy="21870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8990" cy="2187014"/>
            </a:xfrm>
            <a:custGeom>
              <a:avLst/>
              <a:gdLst/>
              <a:ahLst/>
              <a:cxnLst/>
              <a:rect r="r" b="b" t="t" l="l"/>
              <a:pathLst>
                <a:path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33350"/>
              <a:ext cx="4068990" cy="2053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7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03680" y="2767331"/>
            <a:ext cx="4712095" cy="6356958"/>
          </a:xfrm>
          <a:custGeom>
            <a:avLst/>
            <a:gdLst/>
            <a:ahLst/>
            <a:cxnLst/>
            <a:rect r="r" b="b" t="t" l="l"/>
            <a:pathLst>
              <a:path h="6356958" w="4712095">
                <a:moveTo>
                  <a:pt x="0" y="0"/>
                </a:moveTo>
                <a:lnTo>
                  <a:pt x="4712095" y="0"/>
                </a:lnTo>
                <a:lnTo>
                  <a:pt x="471209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59257" y="2767331"/>
            <a:ext cx="4790539" cy="7918246"/>
          </a:xfrm>
          <a:custGeom>
            <a:avLst/>
            <a:gdLst/>
            <a:ahLst/>
            <a:cxnLst/>
            <a:rect r="r" b="b" t="t" l="l"/>
            <a:pathLst>
              <a:path h="7918246" w="4790539">
                <a:moveTo>
                  <a:pt x="0" y="0"/>
                </a:moveTo>
                <a:lnTo>
                  <a:pt x="4790538" y="0"/>
                </a:lnTo>
                <a:lnTo>
                  <a:pt x="4790538" y="7918246"/>
                </a:lnTo>
                <a:lnTo>
                  <a:pt x="0" y="7918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49069" y="2767331"/>
            <a:ext cx="4790539" cy="7711129"/>
          </a:xfrm>
          <a:custGeom>
            <a:avLst/>
            <a:gdLst/>
            <a:ahLst/>
            <a:cxnLst/>
            <a:rect r="r" b="b" t="t" l="l"/>
            <a:pathLst>
              <a:path h="7711129" w="4790539">
                <a:moveTo>
                  <a:pt x="0" y="0"/>
                </a:moveTo>
                <a:lnTo>
                  <a:pt x="4790538" y="0"/>
                </a:lnTo>
                <a:lnTo>
                  <a:pt x="4790538" y="7711129"/>
                </a:lnTo>
                <a:lnTo>
                  <a:pt x="0" y="7711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7883" y="665691"/>
            <a:ext cx="8583690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Machine learning Forecast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58723" y="442595"/>
            <a:ext cx="12239044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AI Assistant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67264" y="1292225"/>
            <a:ext cx="5477074" cy="585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9"/>
              </a:lnSpc>
            </a:pPr>
            <a:r>
              <a:rPr lang="en-US" sz="30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usage of the ChatGPT 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22246" y="1763396"/>
            <a:ext cx="7455098" cy="100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Ask for an analysis of the blooming state </a:t>
            </a:r>
          </a:p>
          <a:p>
            <a:pPr algn="ctr">
              <a:lnSpc>
                <a:spcPts val="2040"/>
              </a:lnSpc>
            </a:pPr>
            <a:r>
              <a:rPr lang="en-US" sz="3000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to inform planting strategies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0159" y="9133485"/>
            <a:ext cx="7454078" cy="786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554"/>
              </a:lnSpc>
              <a:spcBef>
                <a:spcPct val="0"/>
              </a:spcBef>
            </a:pPr>
            <a:r>
              <a:rPr lang="en-US" sz="4096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Predicting future NDVI values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DAG00LkKQsQ</dc:identifier>
  <dcterms:modified xsi:type="dcterms:W3CDTF">2011-08-01T06:04:30Z</dcterms:modified>
  <cp:revision>1</cp:revision>
  <dc:title>Blue Gradient Minimalist New Business Opportunity Pitch Deck Presentation</dc:title>
</cp:coreProperties>
</file>